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3"/>
  </p:notesMasterIdLst>
  <p:sldIdLst>
    <p:sldId id="307" r:id="rId2"/>
    <p:sldId id="409" r:id="rId3"/>
    <p:sldId id="397" r:id="rId4"/>
    <p:sldId id="404" r:id="rId5"/>
    <p:sldId id="407" r:id="rId6"/>
    <p:sldId id="394" r:id="rId7"/>
    <p:sldId id="410" r:id="rId8"/>
    <p:sldId id="399" r:id="rId9"/>
    <p:sldId id="393" r:id="rId10"/>
    <p:sldId id="395" r:id="rId11"/>
    <p:sldId id="396" r:id="rId12"/>
    <p:sldId id="401" r:id="rId13"/>
    <p:sldId id="402" r:id="rId14"/>
    <p:sldId id="405" r:id="rId15"/>
    <p:sldId id="403" r:id="rId16"/>
    <p:sldId id="406" r:id="rId17"/>
    <p:sldId id="408" r:id="rId18"/>
    <p:sldId id="411" r:id="rId19"/>
    <p:sldId id="398" r:id="rId20"/>
    <p:sldId id="400" r:id="rId21"/>
    <p:sldId id="363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5BC033-048A-4E0A-A068-CEEFAE7C86A4}">
  <a:tblStyle styleId="{D95BC033-048A-4E0A-A068-CEEFAE7C86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6" y="1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9" d="100"/>
        <a:sy n="16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46900f7c60_27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46900f7c60_27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659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676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062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372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923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969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16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563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060105079_9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060105079_9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647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160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060105079_9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060105079_9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396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522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060105079_9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060105079_9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182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739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459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681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060105079_9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060105079_9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142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838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847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265500" y="36327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26" name="Google Shape;2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82200" y="4496601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pic>
        <p:nvPicPr>
          <p:cNvPr id="29" name="Google Shape;2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220650" y="3627600"/>
            <a:ext cx="7175700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1"/>
          <p:cNvSpPr txBox="1">
            <a:spLocks noGrp="1"/>
          </p:cNvSpPr>
          <p:nvPr>
            <p:ph type="title"/>
          </p:nvPr>
        </p:nvSpPr>
        <p:spPr>
          <a:xfrm>
            <a:off x="220650" y="3627600"/>
            <a:ext cx="7175700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40" name="Google Shape;4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00" y="281675"/>
            <a:ext cx="8554399" cy="31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6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depot.com/p/FLEXIMOUNTS-Full-Motion-LCD-Arm-Monitor-Wall-Mount-for-Most-10-in-24-in-Flat-Panels-Screen-for-Dental-Clinic-M09/20714506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depot.com/p/FLEXIMOUNTS-Desk-Mounts-Stand-Monitor-Arm-for-10-in-24-in-LCD-Screens-Both-Clamp-or-Grommet-Support-M01/20714506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1NBYJ6X6/ref=psdc_10967501_t1_B010QZCT5W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77HWP67J/ref=psdc_10967501_t3_B010QZCT5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ples.com/StarTech-com-Single-Monitor-Arm-for-12-30-Screen-Black-ARMPIVWALL/product_IM14T5607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BCA41C0/ref=psdc_10967501_t2_B010QZCT5W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ergotron.com/lx-wall-monitor-arm.html?gclid=CjwKCAiAkrTjBRAoEiwAXpf9CWHRhWNPFJsjUTjkVDofaTBnPl_FV5V9_O1N71_YS-cPKZZP8H4w-RoCiyQQAvD_Bw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splays2go.com/P-22475/Wall-Mounted-Monitor-Arm-for-Full-Motion-Mounting-Solution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aster.com/=1gvcvz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aster.com/=1gvczl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depot.com/p/TygerClaw-Single-Arm-Desk-Mount-for-10-in-24-in-Monitor-LCD6406BLK/20644395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VideoSecu-Monitor-Extension-Articulating-100x100/dp/B003O1UYH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depot.com/p/SwiftMount-Full-Motion-TV-Mount-for-0-in-39-in-Flat-Panel-TVs-SWIFT240-AP/205614325?MERCH=REC-_-undefined-_-207145063-_-205614325-_-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13.png"/><Relationship Id="rId5" Type="http://schemas.openxmlformats.org/officeDocument/2006/relationships/hyperlink" Target="https://www.mcmaster.com/5031t25" TargetMode="Externa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depot.com/p/FLEXIMOUNTS-Full-Motion-LCD-Arm-Monitor-Wall-Mount-for-Most-10-in-24-in-Flat-Panels-Screen-for-Dental-Clinic-M09W/20714507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7"/>
          <p:cNvSpPr txBox="1">
            <a:spLocks noGrp="1"/>
          </p:cNvSpPr>
          <p:nvPr>
            <p:ph type="title"/>
          </p:nvPr>
        </p:nvSpPr>
        <p:spPr>
          <a:xfrm>
            <a:off x="220650" y="3885550"/>
            <a:ext cx="8079524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LHC Arm research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/>
              <a:t>Options for Off-the-Shelf design components</a:t>
            </a:r>
            <a:endParaRPr sz="1800" b="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DBDD4-B3D0-43BA-9971-E358C09AD2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600" y="36820"/>
            <a:ext cx="6865226" cy="34963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Notable Features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extension: </a:t>
            </a:r>
            <a:r>
              <a:rPr lang="en-US" sz="1200" b="1" dirty="0">
                <a:solidFill>
                  <a:schemeClr val="dk2"/>
                </a:solidFill>
              </a:rPr>
              <a:t>22.4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Vertical range: </a:t>
            </a:r>
            <a:r>
              <a:rPr lang="en-US" sz="1200" b="1" dirty="0">
                <a:solidFill>
                  <a:schemeClr val="dk2"/>
                </a:solidFill>
              </a:rPr>
              <a:t>-2.6 to +9.2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weight: </a:t>
            </a:r>
            <a:r>
              <a:rPr lang="en-US" sz="1200" b="1" dirty="0">
                <a:solidFill>
                  <a:schemeClr val="dk2"/>
                </a:solidFill>
              </a:rPr>
              <a:t>11lbs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Cost: </a:t>
            </a:r>
            <a:r>
              <a:rPr lang="en-US" sz="1200" b="1" dirty="0">
                <a:solidFill>
                  <a:schemeClr val="dk2"/>
                </a:solidFill>
              </a:rPr>
              <a:t>$51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  <a:hlinkClick r:id="rId3"/>
              </a:rPr>
              <a:t>https://www.homedepot.com/p/FLEXIMOUNTS-Full-Motion-LCD-Arm-Monitor-Wall-Mount-for-Most-10-in-24-in-Flat-Panels-Screen-for-Dental-Clinic-M09/207145069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4098" name="Picture 2" descr="https://images.homedepot-static.com/productImages/59404520-5ed8-4621-b018-e705b505efee/svn/fleximounts-tv-wall-mounts-m09-44_1000.jpg">
            <a:extLst>
              <a:ext uri="{FF2B5EF4-FFF2-40B4-BE49-F238E27FC236}">
                <a16:creationId xmlns:a16="http://schemas.microsoft.com/office/drawing/2014/main" id="{4A22F512-EC02-453E-9BD2-2986E67E5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2" y="381980"/>
            <a:ext cx="2754261" cy="27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.homedepot-static.com/productImages/28aa5f82-53a6-4342-b29d-d19ebefca01c/svn/fleximounts-tv-wall-mounts-m09-fa_1000.jpg">
            <a:extLst>
              <a:ext uri="{FF2B5EF4-FFF2-40B4-BE49-F238E27FC236}">
                <a16:creationId xmlns:a16="http://schemas.microsoft.com/office/drawing/2014/main" id="{A2CA5A1F-3C96-43FB-87C6-0B8D2318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467" y="285134"/>
            <a:ext cx="3273405" cy="327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mages.homedepot-static.com/productImages/78f35229-f7c5-4b0e-b2d8-99071d84c7a1/svn/fleximounts-tv-wall-mounts-m09-1f_1000.jpg">
            <a:extLst>
              <a:ext uri="{FF2B5EF4-FFF2-40B4-BE49-F238E27FC236}">
                <a16:creationId xmlns:a16="http://schemas.microsoft.com/office/drawing/2014/main" id="{BE8C1884-984E-4C1F-9D42-97ECF34DE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791" y="298633"/>
            <a:ext cx="3018629" cy="301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035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Notable Features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extension: </a:t>
            </a:r>
            <a:r>
              <a:rPr lang="en-US" sz="1200" b="1" dirty="0">
                <a:solidFill>
                  <a:schemeClr val="dk2"/>
                </a:solidFill>
              </a:rPr>
              <a:t>20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Vertical range: </a:t>
            </a:r>
            <a:r>
              <a:rPr lang="en-US" sz="1200" b="1" dirty="0">
                <a:solidFill>
                  <a:schemeClr val="dk2"/>
                </a:solidFill>
              </a:rPr>
              <a:t>15.7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weight: </a:t>
            </a:r>
            <a:r>
              <a:rPr lang="en-US" sz="1200" b="1" dirty="0">
                <a:solidFill>
                  <a:schemeClr val="dk2"/>
                </a:solidFill>
              </a:rPr>
              <a:t>11lbs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Cost: </a:t>
            </a:r>
            <a:r>
              <a:rPr lang="en-US" sz="1200" b="1" dirty="0">
                <a:solidFill>
                  <a:schemeClr val="dk2"/>
                </a:solidFill>
              </a:rPr>
              <a:t>$42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  <a:hlinkClick r:id="rId3"/>
              </a:rPr>
              <a:t>https://www.homedepot.com/p/FLEXIMOUNTS-Desk-Mounts-Stand-Monitor-Arm-for-10-in-24-in-LCD-Screens-Both-Clamp-or-Grommet-Support-M01/207145066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5122" name="Picture 2" descr="https://images.homedepot-static.com/productImages/0e03cca4-937b-4719-acbb-08f03eb6a57d/svn/fleximounts-tv-wall-mounts-m01-44_1000.jpg">
            <a:extLst>
              <a:ext uri="{FF2B5EF4-FFF2-40B4-BE49-F238E27FC236}">
                <a16:creationId xmlns:a16="http://schemas.microsoft.com/office/drawing/2014/main" id="{454E2D88-84CA-4690-BF68-9D5AB1CB6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8" y="33702"/>
            <a:ext cx="3450817" cy="345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images.homedepot-static.com/productImages/9812a590-2493-442b-b81a-c9e12b53d743/svn/fleximounts-tv-wall-mounts-m01-64_1000.jpg">
            <a:extLst>
              <a:ext uri="{FF2B5EF4-FFF2-40B4-BE49-F238E27FC236}">
                <a16:creationId xmlns:a16="http://schemas.microsoft.com/office/drawing/2014/main" id="{A7AAB14C-9259-4B9E-9C55-0E51AE679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19459"/>
            <a:ext cx="3690005" cy="369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9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Notable Features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extension: </a:t>
            </a:r>
            <a:r>
              <a:rPr lang="en-US" sz="1200" b="1" dirty="0">
                <a:solidFill>
                  <a:schemeClr val="dk2"/>
                </a:solidFill>
              </a:rPr>
              <a:t>17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Vertical range: </a:t>
            </a:r>
            <a:r>
              <a:rPr lang="en-US" sz="1200" b="1" dirty="0">
                <a:solidFill>
                  <a:schemeClr val="dk2"/>
                </a:solidFill>
              </a:rPr>
              <a:t>13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weight: </a:t>
            </a:r>
            <a:r>
              <a:rPr lang="en-US" sz="1200" b="1" dirty="0">
                <a:solidFill>
                  <a:schemeClr val="dk2"/>
                </a:solidFill>
              </a:rPr>
              <a:t>14.3lbs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Cost: </a:t>
            </a:r>
            <a:r>
              <a:rPr lang="en-US" sz="1200" b="1" dirty="0">
                <a:solidFill>
                  <a:schemeClr val="dk2"/>
                </a:solidFill>
              </a:rPr>
              <a:t>$34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  <a:hlinkClick r:id="rId3"/>
              </a:rPr>
              <a:t>https://www.amazon.com/dp/B01NBYJ6X6/ref=psdc_10967501_t1_B010QZCT5W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10242" name="Picture 2" descr="https://images-na.ssl-images-amazon.com/images/I/71uoEq0NnJL._SL1500_.jpg">
            <a:extLst>
              <a:ext uri="{FF2B5EF4-FFF2-40B4-BE49-F238E27FC236}">
                <a16:creationId xmlns:a16="http://schemas.microsoft.com/office/drawing/2014/main" id="{D931E143-DC61-4793-BB42-4CEECF876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48" y="361601"/>
            <a:ext cx="2928582" cy="292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images-na.ssl-images-amazon.com/images/I/61Z%2BQQaJVeL._SL1500_.jpg">
            <a:extLst>
              <a:ext uri="{FF2B5EF4-FFF2-40B4-BE49-F238E27FC236}">
                <a16:creationId xmlns:a16="http://schemas.microsoft.com/office/drawing/2014/main" id="{C3998FA0-2EC2-4B3D-A19B-CB097C4ED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421" y="375030"/>
            <a:ext cx="2901724" cy="290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images-na.ssl-images-amazon.com/images/I/71qEGC4guUL._SL1500_.jpg">
            <a:extLst>
              <a:ext uri="{FF2B5EF4-FFF2-40B4-BE49-F238E27FC236}">
                <a16:creationId xmlns:a16="http://schemas.microsoft.com/office/drawing/2014/main" id="{661E7475-8A17-4FB5-893E-BA556C03E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636" y="411556"/>
            <a:ext cx="2856881" cy="285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42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Notable Features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extension: </a:t>
            </a:r>
            <a:r>
              <a:rPr lang="en-US" sz="1200" b="1" dirty="0">
                <a:solidFill>
                  <a:schemeClr val="dk2"/>
                </a:solidFill>
              </a:rPr>
              <a:t>23.5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Vertical range: </a:t>
            </a:r>
            <a:r>
              <a:rPr lang="en-US" sz="1200" b="1" dirty="0">
                <a:solidFill>
                  <a:schemeClr val="dk2"/>
                </a:solidFill>
              </a:rPr>
              <a:t>18.5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weight: </a:t>
            </a:r>
            <a:r>
              <a:rPr lang="en-US" sz="1200" b="1" dirty="0">
                <a:solidFill>
                  <a:schemeClr val="dk2"/>
                </a:solidFill>
              </a:rPr>
              <a:t>19.8lbs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Cost: </a:t>
            </a:r>
            <a:r>
              <a:rPr lang="en-US" sz="1200" b="1" dirty="0">
                <a:solidFill>
                  <a:schemeClr val="dk2"/>
                </a:solidFill>
              </a:rPr>
              <a:t>$71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  <a:hlinkClick r:id="rId3"/>
              </a:rPr>
              <a:t>https://www.amazon.com/dp/B077HWP67J/ref=psdc_10967501_t3_B010QZCT5W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11266" name="Picture 2" descr="https://images-na.ssl-images-amazon.com/images/I/61toF40MHUL._SL1500_.jpg">
            <a:extLst>
              <a:ext uri="{FF2B5EF4-FFF2-40B4-BE49-F238E27FC236}">
                <a16:creationId xmlns:a16="http://schemas.microsoft.com/office/drawing/2014/main" id="{5FCD4229-756E-44F5-B237-B264C16CC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" y="327670"/>
            <a:ext cx="2795931" cy="279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images-na.ssl-images-amazon.com/images/I/71odniRJt6L._SL1500_.jpg">
            <a:extLst>
              <a:ext uri="{FF2B5EF4-FFF2-40B4-BE49-F238E27FC236}">
                <a16:creationId xmlns:a16="http://schemas.microsoft.com/office/drawing/2014/main" id="{7D9F39E7-6D09-4971-9A4A-CFF2AC14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981" y="358196"/>
            <a:ext cx="2948059" cy="294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images-na.ssl-images-amazon.com/images/I/7131Q43IHRL._SL1500_.jpg">
            <a:extLst>
              <a:ext uri="{FF2B5EF4-FFF2-40B4-BE49-F238E27FC236}">
                <a16:creationId xmlns:a16="http://schemas.microsoft.com/office/drawing/2014/main" id="{E6952750-67F6-4503-91A3-6C5E0F32E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970" y="197459"/>
            <a:ext cx="2948060" cy="294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942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Notable Features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extension: </a:t>
            </a:r>
            <a:r>
              <a:rPr lang="en-US" sz="1200" b="1" dirty="0">
                <a:solidFill>
                  <a:schemeClr val="dk2"/>
                </a:solidFill>
              </a:rPr>
              <a:t>24.4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Vertical range: </a:t>
            </a:r>
            <a:r>
              <a:rPr lang="en-US" sz="1200" b="1" dirty="0">
                <a:solidFill>
                  <a:schemeClr val="dk2"/>
                </a:solidFill>
              </a:rPr>
              <a:t>11.8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weight: </a:t>
            </a:r>
            <a:r>
              <a:rPr lang="en-US" sz="1200" b="1" dirty="0">
                <a:solidFill>
                  <a:schemeClr val="dk2"/>
                </a:solidFill>
              </a:rPr>
              <a:t>19.9lbs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Cost: </a:t>
            </a:r>
            <a:r>
              <a:rPr lang="en-US" sz="1200" b="1" dirty="0">
                <a:solidFill>
                  <a:schemeClr val="dk2"/>
                </a:solidFill>
              </a:rPr>
              <a:t>$102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  <a:hlinkClick r:id="rId3"/>
              </a:rPr>
              <a:t>https://www.staples.com/StarTech-com-Single-Monitor-Arm-for-12-30-Screen-Black-ARMPIVWALL/product_IM14T5607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14338" name="Picture 2" descr="https://www.staples-3p.com/s7/is/image/Staples/m005066092_sc7?wid=512&amp;hei=512">
            <a:extLst>
              <a:ext uri="{FF2B5EF4-FFF2-40B4-BE49-F238E27FC236}">
                <a16:creationId xmlns:a16="http://schemas.microsoft.com/office/drawing/2014/main" id="{6658D11D-1F23-44BF-A4F4-BFA52613D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95" y="361149"/>
            <a:ext cx="2960915" cy="296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44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Notable Features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extension: </a:t>
            </a:r>
            <a:r>
              <a:rPr lang="en-US" sz="1200" b="1" dirty="0">
                <a:solidFill>
                  <a:schemeClr val="dk2"/>
                </a:solidFill>
              </a:rPr>
              <a:t>33.5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Vertical range: </a:t>
            </a:r>
            <a:r>
              <a:rPr lang="en-US" sz="1200" b="1" dirty="0">
                <a:solidFill>
                  <a:schemeClr val="dk2"/>
                </a:solidFill>
              </a:rPr>
              <a:t>20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weight: </a:t>
            </a:r>
            <a:r>
              <a:rPr lang="en-US" sz="1200" b="1" dirty="0">
                <a:solidFill>
                  <a:schemeClr val="dk2"/>
                </a:solidFill>
              </a:rPr>
              <a:t>25lbs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Cost: </a:t>
            </a:r>
            <a:r>
              <a:rPr lang="en-US" sz="1200" b="1" dirty="0">
                <a:solidFill>
                  <a:schemeClr val="dk2"/>
                </a:solidFill>
              </a:rPr>
              <a:t>$156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  <a:hlinkClick r:id="rId3"/>
              </a:rPr>
              <a:t>https://www.amazon.com/dp/B00BCA41C0/ref=psdc_10967501_t2_B010QZCT5W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12290" name="Picture 2" descr="https://images-na.ssl-images-amazon.com/images/I/61ezebqd1DL._SL1500_.jpg">
            <a:extLst>
              <a:ext uri="{FF2B5EF4-FFF2-40B4-BE49-F238E27FC236}">
                <a16:creationId xmlns:a16="http://schemas.microsoft.com/office/drawing/2014/main" id="{1FC6D8ED-247E-4A73-9F38-067072BE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17" y="383866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images-na.ssl-images-amazon.com/images/I/71kb5XIK2JL._SL1500_.jpg">
            <a:extLst>
              <a:ext uri="{FF2B5EF4-FFF2-40B4-BE49-F238E27FC236}">
                <a16:creationId xmlns:a16="http://schemas.microsoft.com/office/drawing/2014/main" id="{6376625D-A497-4C80-B643-36FF039E0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28" y="507896"/>
            <a:ext cx="3444168" cy="333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images-na.ssl-images-amazon.com/images/I/61tIXlMdE1L._SL1500_.jpg">
            <a:extLst>
              <a:ext uri="{FF2B5EF4-FFF2-40B4-BE49-F238E27FC236}">
                <a16:creationId xmlns:a16="http://schemas.microsoft.com/office/drawing/2014/main" id="{8F213FE8-A5B3-45AF-A778-5C5E9ACD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345" y="233414"/>
            <a:ext cx="3271502" cy="167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038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Notable Features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extension: </a:t>
            </a:r>
            <a:r>
              <a:rPr lang="en-US" sz="1200" b="1" dirty="0">
                <a:solidFill>
                  <a:schemeClr val="dk2"/>
                </a:solidFill>
              </a:rPr>
              <a:t>25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Vertical range: </a:t>
            </a:r>
            <a:r>
              <a:rPr lang="en-US" sz="1200" b="1" dirty="0">
                <a:solidFill>
                  <a:schemeClr val="dk2"/>
                </a:solidFill>
              </a:rPr>
              <a:t>13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weight: </a:t>
            </a:r>
            <a:r>
              <a:rPr lang="en-US" sz="1200" b="1" dirty="0">
                <a:solidFill>
                  <a:schemeClr val="dk2"/>
                </a:solidFill>
              </a:rPr>
              <a:t>25lbs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Cost: </a:t>
            </a:r>
            <a:r>
              <a:rPr lang="en-US" sz="1200" b="1" dirty="0">
                <a:solidFill>
                  <a:schemeClr val="dk2"/>
                </a:solidFill>
              </a:rPr>
              <a:t>$169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  <a:hlinkClick r:id="rId3"/>
              </a:rPr>
              <a:t>https://store.ergotron.com/lx-wall-monitor-arm.html?gclid=CjwKCAiAkrTjBRAoEiwAXpf9CWHRhWNPFJsjUTjkVDofaTBnPl_FV5V9_O1N71_YS-cPKZZP8H4w-RoCiyQQAvD_BwE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15362" name="Picture 2" descr="https://store.ergotron.com/media/catalog/product/cache/1/image/1800x/040ec09b1e35df139433887a97daa66f/4/5/45-243-026_gv2v2-1500x1000.1527704619.jpg">
            <a:extLst>
              <a:ext uri="{FF2B5EF4-FFF2-40B4-BE49-F238E27FC236}">
                <a16:creationId xmlns:a16="http://schemas.microsoft.com/office/drawing/2014/main" id="{052CE954-CFB0-4320-BE30-A97D668A1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549" y="61472"/>
            <a:ext cx="3534261" cy="353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store.ergotron.com/media/catalog/product/cache/1/image/1800x/040ec09b1e35df139433887a97daa66f/4/5/45-243-026_a-1500x1000.1527704619.jpg">
            <a:extLst>
              <a:ext uri="{FF2B5EF4-FFF2-40B4-BE49-F238E27FC236}">
                <a16:creationId xmlns:a16="http://schemas.microsoft.com/office/drawing/2014/main" id="{95E34437-B465-40BA-B167-C0777EC2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26" y="67183"/>
            <a:ext cx="3380722" cy="338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459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Notable Features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extension: </a:t>
            </a:r>
            <a:r>
              <a:rPr lang="en-US" sz="1200" b="1" dirty="0">
                <a:solidFill>
                  <a:schemeClr val="dk2"/>
                </a:solidFill>
              </a:rPr>
              <a:t>24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Vertical range: </a:t>
            </a:r>
            <a:r>
              <a:rPr lang="en-US" sz="1200" b="1" dirty="0">
                <a:solidFill>
                  <a:schemeClr val="dk2"/>
                </a:solidFill>
              </a:rPr>
              <a:t>12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weight: </a:t>
            </a:r>
            <a:r>
              <a:rPr lang="en-US" sz="1200" b="1" dirty="0">
                <a:solidFill>
                  <a:schemeClr val="dk2"/>
                </a:solidFill>
              </a:rPr>
              <a:t>44lbs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Cost: </a:t>
            </a:r>
            <a:r>
              <a:rPr lang="en-US" sz="1200" b="1" dirty="0">
                <a:solidFill>
                  <a:schemeClr val="dk2"/>
                </a:solidFill>
              </a:rPr>
              <a:t>$82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  <a:hlinkClick r:id="rId3"/>
              </a:rPr>
              <a:t>https://www.displays2go.com/P-22475/Wall-Mounted-Monitor-Arm-for-Full-Motion-Mounting-Solutions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D20B44-3189-4775-801A-EBB56E6CB2C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191" y="178601"/>
            <a:ext cx="3797020" cy="31610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7ACA9C-FDF3-4B60-B24A-E6F60907467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1695" y="124145"/>
            <a:ext cx="3011463" cy="323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69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43"/>
          <p:cNvSpPr txBox="1"/>
          <p:nvPr/>
        </p:nvSpPr>
        <p:spPr>
          <a:xfrm>
            <a:off x="2108850" y="2005950"/>
            <a:ext cx="49263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Build-Your-Own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2669953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Notable Features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extension: </a:t>
            </a:r>
            <a:r>
              <a:rPr lang="en-US" sz="1200" b="1" dirty="0">
                <a:solidFill>
                  <a:schemeClr val="dk2"/>
                </a:solidFill>
              </a:rPr>
              <a:t>24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Vertical range: </a:t>
            </a:r>
            <a:r>
              <a:rPr lang="en-US" sz="1200" b="1" dirty="0">
                <a:solidFill>
                  <a:schemeClr val="dk2"/>
                </a:solidFill>
              </a:rPr>
              <a:t>0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weight: </a:t>
            </a:r>
            <a:r>
              <a:rPr lang="en-US" sz="1200" b="1" dirty="0">
                <a:solidFill>
                  <a:schemeClr val="dk2"/>
                </a:solidFill>
              </a:rPr>
              <a:t>100lbs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Cost: ~</a:t>
            </a:r>
            <a:r>
              <a:rPr lang="en-US" sz="1200" b="1" dirty="0">
                <a:solidFill>
                  <a:schemeClr val="dk2"/>
                </a:solidFill>
              </a:rPr>
              <a:t>$320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  <a:hlinkClick r:id="rId3"/>
              </a:rPr>
              <a:t>https://www.mcmaster.com/=1gvcvzd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7170" name="Picture 2" descr="https://images1.mcmaster.com/mvA/contents/gfx/large/5164tp10-a06bl.png?ver=1486374471">
            <a:extLst>
              <a:ext uri="{FF2B5EF4-FFF2-40B4-BE49-F238E27FC236}">
                <a16:creationId xmlns:a16="http://schemas.microsoft.com/office/drawing/2014/main" id="{2B009BD1-812E-4F12-81B2-AF7D71E30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15" y="469429"/>
            <a:ext cx="23431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EE90A7-8181-4ED9-9AE1-01546BA57A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9996"/>
          <a:stretch/>
        </p:blipFill>
        <p:spPr>
          <a:xfrm>
            <a:off x="4572000" y="119411"/>
            <a:ext cx="2746368" cy="349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4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43"/>
          <p:cNvSpPr txBox="1"/>
          <p:nvPr/>
        </p:nvSpPr>
        <p:spPr>
          <a:xfrm>
            <a:off x="2108850" y="2005950"/>
            <a:ext cx="49263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3600" b="1" dirty="0"/>
              <a:t>Limited Off-the-Shelf Adjustability</a:t>
            </a:r>
          </a:p>
        </p:txBody>
      </p:sp>
    </p:spTree>
    <p:extLst>
      <p:ext uri="{BB962C8B-B14F-4D97-AF65-F5344CB8AC3E}">
        <p14:creationId xmlns:p14="http://schemas.microsoft.com/office/powerpoint/2010/main" val="36896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Notable Features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extension: </a:t>
            </a:r>
            <a:r>
              <a:rPr lang="en-US" sz="1200" b="1" dirty="0">
                <a:solidFill>
                  <a:schemeClr val="dk2"/>
                </a:solidFill>
              </a:rPr>
              <a:t>28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Vertical range: </a:t>
            </a:r>
            <a:r>
              <a:rPr lang="en-US" sz="1200" b="1" dirty="0">
                <a:solidFill>
                  <a:schemeClr val="dk2"/>
                </a:solidFill>
              </a:rPr>
              <a:t>12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weight: </a:t>
            </a:r>
            <a:r>
              <a:rPr lang="en-US" sz="1200" b="1" dirty="0">
                <a:solidFill>
                  <a:schemeClr val="dk2"/>
                </a:solidFill>
              </a:rPr>
              <a:t>35lbs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Cost: ~</a:t>
            </a:r>
            <a:r>
              <a:rPr lang="en-US" sz="1200" b="1" dirty="0">
                <a:solidFill>
                  <a:schemeClr val="dk2"/>
                </a:solidFill>
              </a:rPr>
              <a:t>$200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  <a:hlinkClick r:id="rId3"/>
              </a:rPr>
              <a:t>https://www.mcmaster.com/=1gvczl0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9218" name="Picture 2" descr="https://images1.mcmaster.com/mvA/contents/gfx/large/1530n11p2-h02d-digitall.png?ver=1483525220">
            <a:extLst>
              <a:ext uri="{FF2B5EF4-FFF2-40B4-BE49-F238E27FC236}">
                <a16:creationId xmlns:a16="http://schemas.microsoft.com/office/drawing/2014/main" id="{651CE0F5-CC14-4879-AA74-67A424866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62" y="214502"/>
            <a:ext cx="2749404" cy="308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825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43"/>
          <p:cNvSpPr txBox="1"/>
          <p:nvPr/>
        </p:nvSpPr>
        <p:spPr>
          <a:xfrm>
            <a:off x="2108850" y="2005950"/>
            <a:ext cx="49263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Thank </a:t>
            </a:r>
            <a:r>
              <a:rPr lang="en-US" sz="3600" b="1" dirty="0"/>
              <a:t>Y</a:t>
            </a:r>
            <a:r>
              <a:rPr lang="en" sz="3600" b="1" dirty="0"/>
              <a:t>ou.</a:t>
            </a:r>
            <a:endParaRPr sz="36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Notable Features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extension: </a:t>
            </a:r>
            <a:r>
              <a:rPr lang="en-US" sz="1200" b="1" dirty="0">
                <a:solidFill>
                  <a:schemeClr val="dk2"/>
                </a:solidFill>
              </a:rPr>
              <a:t>18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Vertical range: </a:t>
            </a:r>
            <a:r>
              <a:rPr lang="en-US" sz="1200" b="1" dirty="0">
                <a:solidFill>
                  <a:schemeClr val="dk2"/>
                </a:solidFill>
              </a:rPr>
              <a:t>0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weight: </a:t>
            </a:r>
            <a:r>
              <a:rPr lang="en-US" sz="1200" b="1" dirty="0">
                <a:solidFill>
                  <a:schemeClr val="dk2"/>
                </a:solidFill>
              </a:rPr>
              <a:t>33lbs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Cost: </a:t>
            </a:r>
            <a:r>
              <a:rPr lang="en-US" sz="1200" b="1" dirty="0">
                <a:solidFill>
                  <a:schemeClr val="dk2"/>
                </a:solidFill>
              </a:rPr>
              <a:t>$95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  <a:hlinkClick r:id="rId3"/>
              </a:rPr>
              <a:t>https://www.homedepot.com/p/TygerClaw-Single-Arm-Desk-Mount-for-10-in-24-in-Monitor-LCD6406BLK/206443958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6146" name="Picture 2" descr="https://images.homedepot-static.com/productImages/13c71df2-3d07-43a2-8665-a8df85d46f9b/svn/tv-wall-mounts-lcd6406blk-64_1000.jpg">
            <a:extLst>
              <a:ext uri="{FF2B5EF4-FFF2-40B4-BE49-F238E27FC236}">
                <a16:creationId xmlns:a16="http://schemas.microsoft.com/office/drawing/2014/main" id="{D043E123-6EBB-42FA-A881-FA5A952A7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015" y="-75220"/>
            <a:ext cx="3668661" cy="36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73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Notable Features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extension: </a:t>
            </a:r>
            <a:r>
              <a:rPr lang="en-US" sz="1200" b="1" dirty="0">
                <a:solidFill>
                  <a:schemeClr val="dk2"/>
                </a:solidFill>
              </a:rPr>
              <a:t>14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Vertical range: </a:t>
            </a:r>
            <a:r>
              <a:rPr lang="en-US" sz="1200" b="1" dirty="0">
                <a:solidFill>
                  <a:schemeClr val="dk2"/>
                </a:solidFill>
              </a:rPr>
              <a:t>0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weight: </a:t>
            </a:r>
            <a:r>
              <a:rPr lang="en-US" sz="1200" b="1" dirty="0">
                <a:solidFill>
                  <a:schemeClr val="dk2"/>
                </a:solidFill>
              </a:rPr>
              <a:t>33lbs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Cost: </a:t>
            </a:r>
            <a:r>
              <a:rPr lang="en-US" sz="1200" b="1" dirty="0">
                <a:solidFill>
                  <a:schemeClr val="dk2"/>
                </a:solidFill>
              </a:rPr>
              <a:t>$26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https://www.staples.com/Mount-It-MI-404-Single-Monitor-Wall-Mount/product_2093816?cid=PS:GooglePLAs:2093816&amp;ci_src=17588969&amp;ci_sku=2093816&amp;KPID=2093816&amp;gclid=CjwKCAiAkrTjBRAoEiwAXpf9CemhWkvrqQpRPm2UHaQCJP1pc_sjX7CAlpmUvVnRXctuO1UpkFHbPhoCG64QAvD_BwE#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13314" name="Picture 2" descr="https://www.staples-3p.com/s7/is/image/Staples/sp32072262_sc7?wid=512&amp;hei=512">
            <a:extLst>
              <a:ext uri="{FF2B5EF4-FFF2-40B4-BE49-F238E27FC236}">
                <a16:creationId xmlns:a16="http://schemas.microsoft.com/office/drawing/2014/main" id="{45A50A98-A53D-4384-8330-F9396DC49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78" y="350044"/>
            <a:ext cx="2818134" cy="281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www.staples-3p.com/s7/is/image/Staples/sp32072196_sc7?wid=512&amp;hei=512">
            <a:extLst>
              <a:ext uri="{FF2B5EF4-FFF2-40B4-BE49-F238E27FC236}">
                <a16:creationId xmlns:a16="http://schemas.microsoft.com/office/drawing/2014/main" id="{19330D86-3722-4B9D-B35E-8F47E0032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25" y="350044"/>
            <a:ext cx="2818134" cy="281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www.staples-3p.com/s7/is/image/Staples/sp32072263_sc7?wid=512&amp;hei=512">
            <a:extLst>
              <a:ext uri="{FF2B5EF4-FFF2-40B4-BE49-F238E27FC236}">
                <a16:creationId xmlns:a16="http://schemas.microsoft.com/office/drawing/2014/main" id="{07586318-1257-4A72-AF6B-3985C3990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711" y="407253"/>
            <a:ext cx="2818134" cy="281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032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Notable Features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extension: </a:t>
            </a:r>
            <a:r>
              <a:rPr lang="en-US" sz="1200" b="1" dirty="0">
                <a:solidFill>
                  <a:schemeClr val="dk2"/>
                </a:solidFill>
              </a:rPr>
              <a:t>15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Vertical range: </a:t>
            </a:r>
            <a:r>
              <a:rPr lang="en-US" sz="1200" b="1" dirty="0">
                <a:solidFill>
                  <a:schemeClr val="dk2"/>
                </a:solidFill>
              </a:rPr>
              <a:t>0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weight: </a:t>
            </a:r>
            <a:r>
              <a:rPr lang="en-US" sz="1200" b="1" dirty="0">
                <a:solidFill>
                  <a:schemeClr val="dk2"/>
                </a:solidFill>
              </a:rPr>
              <a:t>44lbs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Cost: </a:t>
            </a:r>
            <a:r>
              <a:rPr lang="en-US" sz="1200" b="1" dirty="0">
                <a:solidFill>
                  <a:schemeClr val="dk2"/>
                </a:solidFill>
              </a:rPr>
              <a:t>$14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  <a:hlinkClick r:id="rId3"/>
              </a:rPr>
              <a:t>https://www.amazon.com/VideoSecu-Monitor-Extension-Articulating-100x100/dp/B003O1UYHG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16386" name="Picture 2" descr="https://images-na.ssl-images-amazon.com/images/I/61UK8V7PUyL._SL1200_.jpg">
            <a:extLst>
              <a:ext uri="{FF2B5EF4-FFF2-40B4-BE49-F238E27FC236}">
                <a16:creationId xmlns:a16="http://schemas.microsoft.com/office/drawing/2014/main" id="{D4AF62DC-651E-46C9-98AE-22D6F350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56" y="1"/>
            <a:ext cx="3339032" cy="333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images-na.ssl-images-amazon.com/images/I/81kq791lX5L._SL1500_.jpg">
            <a:extLst>
              <a:ext uri="{FF2B5EF4-FFF2-40B4-BE49-F238E27FC236}">
                <a16:creationId xmlns:a16="http://schemas.microsoft.com/office/drawing/2014/main" id="{EE567C40-5917-4D01-A3C7-752E21A9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357"/>
            <a:ext cx="3339032" cy="333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034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Notable Features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extension: </a:t>
            </a:r>
            <a:r>
              <a:rPr lang="en-US" sz="1200" b="1" dirty="0">
                <a:solidFill>
                  <a:schemeClr val="dk2"/>
                </a:solidFill>
              </a:rPr>
              <a:t>15.75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Vertical range: </a:t>
            </a:r>
            <a:r>
              <a:rPr lang="en-US" sz="1200" b="1" dirty="0">
                <a:solidFill>
                  <a:schemeClr val="dk2"/>
                </a:solidFill>
              </a:rPr>
              <a:t>0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weight: </a:t>
            </a:r>
            <a:r>
              <a:rPr lang="en-US" sz="1200" b="1" dirty="0">
                <a:solidFill>
                  <a:schemeClr val="dk2"/>
                </a:solidFill>
              </a:rPr>
              <a:t>44lbs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Cost: </a:t>
            </a:r>
            <a:r>
              <a:rPr lang="en-US" sz="1200" b="1" dirty="0">
                <a:solidFill>
                  <a:schemeClr val="dk2"/>
                </a:solidFill>
              </a:rPr>
              <a:t>$19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Many mounting hole options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  <a:hlinkClick r:id="rId3"/>
              </a:rPr>
              <a:t>https://www.homedepot.com/p/SwiftMount-Full-Motion-TV-Mount-for-0-in-39-in-Flat-Panel-TVs-SWIFT240-AP/205614325?MERCH=REC-_-undefined-_-207145063-_-205614325-_-N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1026" name="Picture 2" descr="SwiftMount Full Motion TV Mount for 0 in. - 39 in. Flat Panel TVs">
            <a:extLst>
              <a:ext uri="{FF2B5EF4-FFF2-40B4-BE49-F238E27FC236}">
                <a16:creationId xmlns:a16="http://schemas.microsoft.com/office/drawing/2014/main" id="{33E653B2-552F-46D7-BD57-740B48F1F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91" b="26813"/>
          <a:stretch/>
        </p:blipFill>
        <p:spPr bwMode="auto">
          <a:xfrm>
            <a:off x="130590" y="486051"/>
            <a:ext cx="4680662" cy="254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thdstatic.com/spin/25/205614325/205614325_S01_R01_C17.jpg?profile=1000">
            <a:extLst>
              <a:ext uri="{FF2B5EF4-FFF2-40B4-BE49-F238E27FC236}">
                <a16:creationId xmlns:a16="http://schemas.microsoft.com/office/drawing/2014/main" id="{7301F9D1-5ECE-4222-9F3E-957A4837D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214" y="219274"/>
            <a:ext cx="3280696" cy="328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59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43"/>
          <p:cNvSpPr txBox="1"/>
          <p:nvPr/>
        </p:nvSpPr>
        <p:spPr>
          <a:xfrm>
            <a:off x="2108850" y="2005950"/>
            <a:ext cx="49263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Full Off-the-Shelf Adjustability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201874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Notable Features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extension: </a:t>
            </a:r>
            <a:r>
              <a:rPr lang="en-US" sz="1200" b="1" dirty="0">
                <a:solidFill>
                  <a:schemeClr val="dk2"/>
                </a:solidFill>
              </a:rPr>
              <a:t>15.25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Vertical range: </a:t>
            </a:r>
            <a:r>
              <a:rPr lang="en-US" sz="1200" b="1" dirty="0">
                <a:solidFill>
                  <a:schemeClr val="dk2"/>
                </a:solidFill>
              </a:rPr>
              <a:t>0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weight: </a:t>
            </a:r>
            <a:r>
              <a:rPr lang="en-US" sz="1200" b="1" dirty="0">
                <a:solidFill>
                  <a:schemeClr val="dk2"/>
                </a:solidFill>
              </a:rPr>
              <a:t>10lbs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Cost: </a:t>
            </a:r>
            <a:r>
              <a:rPr lang="en-US" sz="1200" b="1" dirty="0">
                <a:solidFill>
                  <a:schemeClr val="dk2"/>
                </a:solidFill>
              </a:rPr>
              <a:t>$139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  <a:hlinkClick r:id="rId5"/>
              </a:rPr>
              <a:t>https://www.mcmaster.com/5031t25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8194" name="Picture 2" descr="default">
            <a:extLst>
              <a:ext uri="{FF2B5EF4-FFF2-40B4-BE49-F238E27FC236}">
                <a16:creationId xmlns:a16="http://schemas.microsoft.com/office/drawing/2014/main" id="{39C3A508-D0A9-4441-882E-6A76339F6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61" y="616033"/>
            <a:ext cx="3685561" cy="228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5031T25v2_a06b_636362480769321657">
            <a:hlinkClick r:id="" action="ppaction://media"/>
            <a:extLst>
              <a:ext uri="{FF2B5EF4-FFF2-40B4-BE49-F238E27FC236}">
                <a16:creationId xmlns:a16="http://schemas.microsoft.com/office/drawing/2014/main" id="{5BF0A208-C117-403B-B350-4F7788AE58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11647" r="23308" b="14295"/>
          <a:stretch/>
        </p:blipFill>
        <p:spPr>
          <a:xfrm>
            <a:off x="5428691" y="879447"/>
            <a:ext cx="3272098" cy="197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Notable Features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extension: </a:t>
            </a:r>
            <a:r>
              <a:rPr lang="en-US" sz="1200" b="1" dirty="0">
                <a:solidFill>
                  <a:schemeClr val="dk2"/>
                </a:solidFill>
              </a:rPr>
              <a:t>22.4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Vertical range: </a:t>
            </a:r>
            <a:r>
              <a:rPr lang="en-US" sz="1200" b="1" dirty="0">
                <a:solidFill>
                  <a:schemeClr val="dk2"/>
                </a:solidFill>
              </a:rPr>
              <a:t>-2.6 to +9.2 inches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Max weight: </a:t>
            </a:r>
            <a:r>
              <a:rPr lang="en-US" sz="1200" b="1" dirty="0">
                <a:solidFill>
                  <a:schemeClr val="dk2"/>
                </a:solidFill>
              </a:rPr>
              <a:t>11lbs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Cost: </a:t>
            </a:r>
            <a:r>
              <a:rPr lang="en-US" sz="1200" b="1" dirty="0">
                <a:solidFill>
                  <a:schemeClr val="dk2"/>
                </a:solidFill>
              </a:rPr>
              <a:t>$53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  <a:hlinkClick r:id="rId3"/>
              </a:rPr>
              <a:t>https://www.homedepot.com/p/FLEXIMOUNTS-Full-Motion-LCD-Arm-Monitor-Wall-Mount-for-Most-10-in-24-in-Flat-Panels-Screen-for-Dental-Clinic-M09W/207145070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1030" name="Picture 6" descr="https://images.homedepot-static.com/productImages/26f9230b-0200-4c04-b818-d9548d2ed4cf/svn/fleximounts-tv-wall-mounts-m09w-44_1000.jpg">
            <a:extLst>
              <a:ext uri="{FF2B5EF4-FFF2-40B4-BE49-F238E27FC236}">
                <a16:creationId xmlns:a16="http://schemas.microsoft.com/office/drawing/2014/main" id="{53BCC71A-F73C-40A7-B74E-59CDA627F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73" y="-206516"/>
            <a:ext cx="3468121" cy="346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mages.homedepot-static.com/productImages/202e27ab-4762-469c-b713-ef3901f13909/svn/fleximounts-tv-wall-mounts-m09w-4f_1000.jpg">
            <a:extLst>
              <a:ext uri="{FF2B5EF4-FFF2-40B4-BE49-F238E27FC236}">
                <a16:creationId xmlns:a16="http://schemas.microsoft.com/office/drawing/2014/main" id="{1F666C71-31BF-4EE6-903E-E34624CC1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21" y="-206516"/>
            <a:ext cx="3432687" cy="343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73306"/>
      </p:ext>
    </p:extLst>
  </p:cSld>
  <p:clrMapOvr>
    <a:masterClrMapping/>
  </p:clrMapOvr>
</p:sld>
</file>

<file path=ppt/theme/theme1.xml><?xml version="1.0" encoding="utf-8"?>
<a:theme xmlns:a="http://schemas.openxmlformats.org/drawingml/2006/main" name="OpenA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620</Words>
  <Application>Microsoft Office PowerPoint</Application>
  <PresentationFormat>On-screen Show (16:9)</PresentationFormat>
  <Paragraphs>105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Arial</vt:lpstr>
      <vt:lpstr>OpenAg</vt:lpstr>
      <vt:lpstr>LHC Arm research Options for Off-the-Shelf design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Fermentabot Small-scale, digitally controlled fermentation for recycling of food waste</dc:title>
  <dc:creator>Open AG</dc:creator>
  <cp:lastModifiedBy>Open AG</cp:lastModifiedBy>
  <cp:revision>95</cp:revision>
  <dcterms:modified xsi:type="dcterms:W3CDTF">2019-02-20T20:23:10Z</dcterms:modified>
</cp:coreProperties>
</file>